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6" r:id="rId5"/>
    <p:sldId id="270" r:id="rId6"/>
    <p:sldId id="271" r:id="rId7"/>
    <p:sldId id="273" r:id="rId8"/>
    <p:sldId id="274" r:id="rId9"/>
    <p:sldId id="276" r:id="rId10"/>
    <p:sldId id="275" r:id="rId11"/>
    <p:sldId id="27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451" autoAdjust="0"/>
  </p:normalViewPr>
  <p:slideViewPr>
    <p:cSldViewPr snapToGrid="0">
      <p:cViewPr varScale="1">
        <p:scale>
          <a:sx n="55" d="100"/>
          <a:sy n="55" d="100"/>
        </p:scale>
        <p:origin x="1742" y="53"/>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10/27/2025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Danielle </a:t>
            </a:r>
            <a:r>
              <a:rPr lang="en-US" dirty="0" err="1"/>
              <a:t>Desilvio</a:t>
            </a:r>
            <a:r>
              <a:rPr lang="en-US" dirty="0"/>
              <a:t> and I’m going to present the application I have developed.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the React version of the application is the most developed version of the application, in addition to being compatible with the current version of the API, so that is the one I will cover.</a:t>
            </a:r>
          </a:p>
        </p:txBody>
      </p:sp>
      <p:sp>
        <p:nvSpPr>
          <p:cNvPr id="4" name="Slide Number Placeholder 3"/>
          <p:cNvSpPr>
            <a:spLocks noGrp="1"/>
          </p:cNvSpPr>
          <p:nvPr>
            <p:ph type="sldNum" sz="quarter" idx="5"/>
          </p:nvPr>
        </p:nvSpPr>
        <p:spPr/>
        <p:txBody>
          <a:bodyPr/>
          <a:lstStyle/>
          <a:p>
            <a:fld id="{67D4AFE6-52F8-436F-9DAC-607E2BE5A99D}" type="slidenum">
              <a:rPr lang="en-US" smtClean="0"/>
              <a:t>1</a:t>
            </a:fld>
            <a:endParaRPr lang="en-US" dirty="0"/>
          </a:p>
        </p:txBody>
      </p:sp>
    </p:spTree>
    <p:extLst>
      <p:ext uri="{BB962C8B-B14F-4D97-AF65-F5344CB8AC3E}">
        <p14:creationId xmlns:p14="http://schemas.microsoft.com/office/powerpoint/2010/main" val="2566967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Eastern Ridge Church app is a web application for a hypothetical small church that aims to keep its members up to date with their weekly sermons. Using the web application, users can access each individual sermon and view information associated with it. This includes any applicable summaries and notes, as well as songs sung in the worship service and verses referenced in the sermon.</a:t>
            </a:r>
          </a:p>
        </p:txBody>
      </p:sp>
      <p:sp>
        <p:nvSpPr>
          <p:cNvPr id="4" name="Slide Number Placeholder 3"/>
          <p:cNvSpPr>
            <a:spLocks noGrp="1"/>
          </p:cNvSpPr>
          <p:nvPr>
            <p:ph type="sldNum" sz="quarter" idx="5"/>
          </p:nvPr>
        </p:nvSpPr>
        <p:spPr/>
        <p:txBody>
          <a:bodyPr/>
          <a:lstStyle/>
          <a:p>
            <a:fld id="{67D4AFE6-52F8-436F-9DAC-607E2BE5A99D}" type="slidenum">
              <a:rPr lang="en-US" smtClean="0"/>
              <a:t>2</a:t>
            </a:fld>
            <a:endParaRPr lang="en-US" dirty="0"/>
          </a:p>
        </p:txBody>
      </p:sp>
    </p:spTree>
    <p:extLst>
      <p:ext uri="{BB962C8B-B14F-4D97-AF65-F5344CB8AC3E}">
        <p14:creationId xmlns:p14="http://schemas.microsoft.com/office/powerpoint/2010/main" val="1840539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greatest challenge in developing this application was understanding how React states work, particularly in regards to </a:t>
            </a:r>
            <a:r>
              <a:rPr lang="en-US" dirty="0" err="1"/>
              <a:t>useEffect</a:t>
            </a:r>
            <a:r>
              <a:rPr lang="en-US" dirty="0"/>
              <a:t>(). </a:t>
            </a:r>
            <a:r>
              <a:rPr lang="en-US" dirty="0" err="1"/>
              <a:t>SetState</a:t>
            </a:r>
            <a:r>
              <a:rPr lang="en-US" dirty="0"/>
              <a:t>() calls are asynchronous, so trying to access associated variables right away will not yield the results one might expect. This is why it is important to utilize </a:t>
            </a:r>
            <a:r>
              <a:rPr lang="en-US" dirty="0" err="1"/>
              <a:t>useEffect</a:t>
            </a:r>
            <a:r>
              <a:rPr lang="en-US" dirty="0"/>
              <a:t>() when states are changed so that other variables and components can respond to the change accordingly.</a:t>
            </a:r>
          </a:p>
          <a:p>
            <a:endParaRPr lang="en-US" dirty="0"/>
          </a:p>
          <a:p>
            <a:r>
              <a:rPr lang="en-US" dirty="0"/>
              <a:t>It also took a while to set up child routing (used in the Administrator dashboard setup) without encountering errors, only since I did not understand how it worked at first.</a:t>
            </a:r>
          </a:p>
          <a:p>
            <a:endParaRPr lang="en-US" dirty="0"/>
          </a:p>
          <a:p>
            <a:r>
              <a:rPr lang="en-US" dirty="0"/>
              <a:t>As for remaining issues, while it was not strictly required, the home page is not finished due to severe time restraints.</a:t>
            </a:r>
          </a:p>
        </p:txBody>
      </p:sp>
      <p:sp>
        <p:nvSpPr>
          <p:cNvPr id="4" name="Slide Number Placeholder 3"/>
          <p:cNvSpPr>
            <a:spLocks noGrp="1"/>
          </p:cNvSpPr>
          <p:nvPr>
            <p:ph type="sldNum" sz="quarter" idx="5"/>
          </p:nvPr>
        </p:nvSpPr>
        <p:spPr/>
        <p:txBody>
          <a:bodyPr/>
          <a:lstStyle/>
          <a:p>
            <a:fld id="{67D4AFE6-52F8-436F-9DAC-607E2BE5A99D}" type="slidenum">
              <a:rPr lang="en-US" smtClean="0"/>
              <a:t>3</a:t>
            </a:fld>
            <a:endParaRPr lang="en-US" dirty="0"/>
          </a:p>
        </p:txBody>
      </p:sp>
    </p:spTree>
    <p:extLst>
      <p:ext uri="{BB962C8B-B14F-4D97-AF65-F5344CB8AC3E}">
        <p14:creationId xmlns:p14="http://schemas.microsoft.com/office/powerpoint/2010/main" val="2695694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lesson I as a student developer learned from making this application was how React and Angular works to deliver a responsive application to users, utilizing data retrieved via REST APIs. Acting as both the front-end and the back-end, they are powerful tools that have been used in the development of many large-scale enterprise applications.</a:t>
            </a:r>
          </a:p>
          <a:p>
            <a:endParaRPr lang="en-US" dirty="0"/>
          </a:p>
          <a:p>
            <a:r>
              <a:rPr lang="en-US" dirty="0"/>
              <a:t>TypeScript was not something I was familiar with, though since it only builds upon JavaScript by adding types, it was not difficult to learn and adjust to. The knowledge and skills are transferrable, since TypeScript is also used in other JavaScript frameworks.</a:t>
            </a:r>
          </a:p>
        </p:txBody>
      </p:sp>
      <p:sp>
        <p:nvSpPr>
          <p:cNvPr id="4" name="Slide Number Placeholder 3"/>
          <p:cNvSpPr>
            <a:spLocks noGrp="1"/>
          </p:cNvSpPr>
          <p:nvPr>
            <p:ph type="sldNum" sz="quarter" idx="5"/>
          </p:nvPr>
        </p:nvSpPr>
        <p:spPr/>
        <p:txBody>
          <a:bodyPr/>
          <a:lstStyle/>
          <a:p>
            <a:fld id="{67D4AFE6-52F8-436F-9DAC-607E2BE5A99D}" type="slidenum">
              <a:rPr lang="en-US" smtClean="0"/>
              <a:t>4</a:t>
            </a:fld>
            <a:endParaRPr lang="en-US" dirty="0"/>
          </a:p>
        </p:txBody>
      </p:sp>
    </p:spTree>
    <p:extLst>
      <p:ext uri="{BB962C8B-B14F-4D97-AF65-F5344CB8AC3E}">
        <p14:creationId xmlns:p14="http://schemas.microsoft.com/office/powerpoint/2010/main" val="1901134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Sermons.</a:t>
            </a:r>
          </a:p>
        </p:txBody>
      </p:sp>
      <p:sp>
        <p:nvSpPr>
          <p:cNvPr id="4" name="Slide Number Placeholder 3"/>
          <p:cNvSpPr>
            <a:spLocks noGrp="1"/>
          </p:cNvSpPr>
          <p:nvPr>
            <p:ph type="sldNum" sz="quarter" idx="5"/>
          </p:nvPr>
        </p:nvSpPr>
        <p:spPr/>
        <p:txBody>
          <a:bodyPr/>
          <a:lstStyle/>
          <a:p>
            <a:fld id="{67D4AFE6-52F8-436F-9DAC-607E2BE5A99D}" type="slidenum">
              <a:rPr lang="en-US" smtClean="0"/>
              <a:t>5</a:t>
            </a:fld>
            <a:endParaRPr lang="en-US" dirty="0"/>
          </a:p>
        </p:txBody>
      </p:sp>
    </p:spTree>
    <p:extLst>
      <p:ext uri="{BB962C8B-B14F-4D97-AF65-F5344CB8AC3E}">
        <p14:creationId xmlns:p14="http://schemas.microsoft.com/office/powerpoint/2010/main" val="3712218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Songs.</a:t>
            </a:r>
          </a:p>
        </p:txBody>
      </p:sp>
      <p:sp>
        <p:nvSpPr>
          <p:cNvPr id="4" name="Slide Number Placeholder 3"/>
          <p:cNvSpPr>
            <a:spLocks noGrp="1"/>
          </p:cNvSpPr>
          <p:nvPr>
            <p:ph type="sldNum" sz="quarter" idx="5"/>
          </p:nvPr>
        </p:nvSpPr>
        <p:spPr/>
        <p:txBody>
          <a:bodyPr/>
          <a:lstStyle/>
          <a:p>
            <a:fld id="{67D4AFE6-52F8-436F-9DAC-607E2BE5A99D}" type="slidenum">
              <a:rPr lang="en-US" smtClean="0"/>
              <a:t>6</a:t>
            </a:fld>
            <a:endParaRPr lang="en-US" dirty="0"/>
          </a:p>
        </p:txBody>
      </p:sp>
    </p:spTree>
    <p:extLst>
      <p:ext uri="{BB962C8B-B14F-4D97-AF65-F5344CB8AC3E}">
        <p14:creationId xmlns:p14="http://schemas.microsoft.com/office/powerpoint/2010/main" val="1583341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Verses.</a:t>
            </a:r>
          </a:p>
        </p:txBody>
      </p:sp>
      <p:sp>
        <p:nvSpPr>
          <p:cNvPr id="4" name="Slide Number Placeholder 3"/>
          <p:cNvSpPr>
            <a:spLocks noGrp="1"/>
          </p:cNvSpPr>
          <p:nvPr>
            <p:ph type="sldNum" sz="quarter" idx="5"/>
          </p:nvPr>
        </p:nvSpPr>
        <p:spPr/>
        <p:txBody>
          <a:bodyPr/>
          <a:lstStyle/>
          <a:p>
            <a:fld id="{67D4AFE6-52F8-436F-9DAC-607E2BE5A99D}" type="slidenum">
              <a:rPr lang="en-US" smtClean="0"/>
              <a:t>7</a:t>
            </a:fld>
            <a:endParaRPr lang="en-US" dirty="0"/>
          </a:p>
        </p:txBody>
      </p:sp>
    </p:spTree>
    <p:extLst>
      <p:ext uri="{BB962C8B-B14F-4D97-AF65-F5344CB8AC3E}">
        <p14:creationId xmlns:p14="http://schemas.microsoft.com/office/powerpoint/2010/main" val="1644728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Christian, website accessibility is a crucial factor to consider.</a:t>
            </a:r>
          </a:p>
          <a:p>
            <a:endParaRPr lang="en-US" dirty="0"/>
          </a:p>
          <a:p>
            <a:r>
              <a:rPr lang="en-US" dirty="0"/>
              <a:t>Churches are called to practice hospitality, welcoming anyone into their doors. This hospitality should extend beyond the church as well; and by implementing web accessibility, one will showcase such hospitality in their project.</a:t>
            </a:r>
          </a:p>
          <a:p>
            <a:endParaRPr lang="en-US" dirty="0"/>
          </a:p>
          <a:p>
            <a:r>
              <a:rPr lang="en-US" dirty="0"/>
              <a:t>Additionally, Scripture has, on multiple occasions, emphasized the importance of caring and protecting those who are vulnerable or otherwise in need of aide. Matthew 25:35-40 in particular highlights the importance of providing for such individuals, “the least of these”.</a:t>
            </a:r>
          </a:p>
          <a:p>
            <a:endParaRPr lang="en-US" dirty="0"/>
          </a:p>
          <a:p>
            <a:endParaRPr lang="en-US" dirty="0"/>
          </a:p>
          <a:p>
            <a:r>
              <a:rPr lang="en-US" dirty="0"/>
              <a:t>There are many practices that should be implemented regarding website accessibility, but here are a couple.</a:t>
            </a:r>
          </a:p>
          <a:p>
            <a:endParaRPr lang="en-US" dirty="0"/>
          </a:p>
          <a:p>
            <a:r>
              <a:rPr lang="en-US" dirty="0"/>
              <a:t>To aide visually impaired users, alternate text attribute tags should be added to visual elements such as images, providing descriptions.</a:t>
            </a:r>
          </a:p>
          <a:p>
            <a:endParaRPr lang="en-US" dirty="0"/>
          </a:p>
          <a:p>
            <a:r>
              <a:rPr lang="en-US" dirty="0"/>
              <a:t>Visually impaired users can also benefit from high-contrast colors implemented throughout the website. It will improve the readability of text and other elements.</a:t>
            </a:r>
          </a:p>
          <a:p>
            <a:endParaRPr lang="en-US" dirty="0"/>
          </a:p>
          <a:p>
            <a:r>
              <a:rPr lang="en-US" dirty="0"/>
              <a:t>Users with motor disabilities often use their keyboards to navigate websites. Websites should be structured with this in mind, setting proper tab orders and allowing for important elements such as inputs to be focusable.</a:t>
            </a:r>
          </a:p>
        </p:txBody>
      </p:sp>
      <p:sp>
        <p:nvSpPr>
          <p:cNvPr id="4" name="Slide Number Placeholder 3"/>
          <p:cNvSpPr>
            <a:spLocks noGrp="1"/>
          </p:cNvSpPr>
          <p:nvPr>
            <p:ph type="sldNum" sz="quarter" idx="5"/>
          </p:nvPr>
        </p:nvSpPr>
        <p:spPr/>
        <p:txBody>
          <a:bodyPr/>
          <a:lstStyle/>
          <a:p>
            <a:fld id="{67D4AFE6-52F8-436F-9DAC-607E2BE5A99D}" type="slidenum">
              <a:rPr lang="en-US" smtClean="0"/>
              <a:t>8</a:t>
            </a:fld>
            <a:endParaRPr lang="en-US" dirty="0"/>
          </a:p>
        </p:txBody>
      </p:sp>
    </p:spTree>
    <p:extLst>
      <p:ext uri="{BB962C8B-B14F-4D97-AF65-F5344CB8AC3E}">
        <p14:creationId xmlns:p14="http://schemas.microsoft.com/office/powerpoint/2010/main" val="3292577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dirty="0"/>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10/27/2025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10/27/2025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10/27/2025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10/27/2025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10/27/2025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3">
            <a:alphaModFix amt="40000"/>
          </a:blip>
          <a:srcRect t="9418" b="6313"/>
          <a:stretch/>
        </p:blipFill>
        <p:spPr>
          <a:xfrm>
            <a:off x="-3175" y="1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684211" y="685799"/>
            <a:ext cx="8656433" cy="2971801"/>
          </a:xfrm>
        </p:spPr>
        <p:txBody>
          <a:bodyPr>
            <a:normAutofit/>
          </a:bodyPr>
          <a:lstStyle/>
          <a:p>
            <a:r>
              <a:rPr lang="en-US" dirty="0"/>
              <a:t>Eastern Ridge Church App</a:t>
            </a:r>
          </a:p>
        </p:txBody>
      </p:sp>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684212" y="3843867"/>
            <a:ext cx="6765100" cy="1947333"/>
          </a:xfrm>
        </p:spPr>
        <p:txBody>
          <a:bodyPr>
            <a:normAutofit/>
          </a:bodyPr>
          <a:lstStyle/>
          <a:p>
            <a:r>
              <a:rPr lang="en-US" dirty="0">
                <a:solidFill>
                  <a:schemeClr val="tx1"/>
                </a:solidFill>
              </a:rPr>
              <a:t>Danielle DeSilvio</a:t>
            </a:r>
          </a:p>
          <a:p>
            <a:r>
              <a:rPr lang="en-US" dirty="0">
                <a:solidFill>
                  <a:schemeClr val="tx1"/>
                </a:solidFill>
              </a:rPr>
              <a:t>October 26, 2025</a:t>
            </a:r>
          </a:p>
          <a:p>
            <a:r>
              <a:rPr lang="en-US" dirty="0">
                <a:solidFill>
                  <a:schemeClr val="tx1"/>
                </a:solidFill>
              </a:rPr>
              <a:t>CST-391</a:t>
            </a: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3">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684212" y="685800"/>
            <a:ext cx="8534400" cy="3615267"/>
          </a:xfrm>
        </p:spPr>
        <p:txBody>
          <a:bodyPr>
            <a:normAutofit/>
          </a:bodyPr>
          <a:lstStyle/>
          <a:p>
            <a:pPr>
              <a:buSzPct val="70000"/>
              <a:buFont typeface="Century Gothic" panose="020B0502020202020204" pitchFamily="34" charset="0"/>
              <a:buChar char="►"/>
            </a:pPr>
            <a:r>
              <a:rPr lang="en-US" sz="2800" dirty="0">
                <a:solidFill>
                  <a:schemeClr val="tx1"/>
                </a:solidFill>
              </a:rPr>
              <a:t>Provide users a way to keep up with weekly sermons</a:t>
            </a:r>
          </a:p>
          <a:p>
            <a:pPr lvl="1">
              <a:buSzPct val="70000"/>
              <a:buFont typeface="Century Gothic" panose="020B0502020202020204" pitchFamily="34" charset="0"/>
              <a:buChar char="►"/>
            </a:pPr>
            <a:r>
              <a:rPr lang="en-US" sz="2400" dirty="0">
                <a:solidFill>
                  <a:schemeClr val="tx1"/>
                </a:solidFill>
              </a:rPr>
              <a:t>Summaries</a:t>
            </a:r>
          </a:p>
          <a:p>
            <a:pPr lvl="1">
              <a:buSzPct val="70000"/>
              <a:buFont typeface="Century Gothic" panose="020B0502020202020204" pitchFamily="34" charset="0"/>
              <a:buChar char="►"/>
            </a:pPr>
            <a:r>
              <a:rPr lang="en-US" sz="2400" dirty="0">
                <a:solidFill>
                  <a:schemeClr val="tx1"/>
                </a:solidFill>
              </a:rPr>
              <a:t>Worship songs</a:t>
            </a:r>
          </a:p>
          <a:p>
            <a:pPr lvl="1">
              <a:buSzPct val="70000"/>
              <a:buFont typeface="Century Gothic" panose="020B0502020202020204" pitchFamily="34" charset="0"/>
              <a:buChar char="►"/>
            </a:pPr>
            <a:r>
              <a:rPr lang="en-US" sz="2400" dirty="0">
                <a:solidFill>
                  <a:schemeClr val="tx1"/>
                </a:solidFill>
              </a:rPr>
              <a:t>Verses</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684212" y="4487332"/>
            <a:ext cx="8534400" cy="1507067"/>
          </a:xfrm>
        </p:spPr>
        <p:txBody>
          <a:bodyPr>
            <a:normAutofit/>
          </a:bodyPr>
          <a:lstStyle/>
          <a:p>
            <a:r>
              <a:rPr lang="en-US" dirty="0"/>
              <a:t>Objectives</a:t>
            </a:r>
          </a:p>
        </p:txBody>
      </p:sp>
    </p:spTree>
    <p:extLst>
      <p:ext uri="{BB962C8B-B14F-4D97-AF65-F5344CB8AC3E}">
        <p14:creationId xmlns:p14="http://schemas.microsoft.com/office/powerpoint/2010/main" val="77158852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FCEB8B-05CF-57AB-0B5E-462971153B1E}"/>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A1094DE2-A660-D5F2-EA69-88DA07C6E895}"/>
              </a:ext>
              <a:ext uri="{C183D7F6-B498-43B3-948B-1728B52AA6E4}">
                <adec:decorative xmlns:adec="http://schemas.microsoft.com/office/drawing/2017/decorative" val="1"/>
              </a:ext>
            </a:extLst>
          </p:cNvPr>
          <p:cNvPicPr>
            <a:picLocks noChangeAspect="1"/>
          </p:cNvPicPr>
          <p:nvPr/>
        </p:nvPicPr>
        <p:blipFill rotWithShape="1">
          <a:blip r:embed="rId3">
            <a:grayscl/>
          </a:blip>
          <a:srcRect t="7895" b="7835"/>
          <a:stretch>
            <a:fillRect/>
          </a:stretch>
        </p:blipFill>
        <p:spPr>
          <a:xfrm>
            <a:off x="-12700" y="10"/>
            <a:ext cx="12192000" cy="6857990"/>
          </a:xfrm>
          <a:prstGeom prst="rect">
            <a:avLst/>
          </a:prstGeom>
        </p:spPr>
      </p:pic>
      <p:sp>
        <p:nvSpPr>
          <p:cNvPr id="54" name="Rectangle 53">
            <a:extLst>
              <a:ext uri="{FF2B5EF4-FFF2-40B4-BE49-F238E27FC236}">
                <a16:creationId xmlns:a16="http://schemas.microsoft.com/office/drawing/2014/main" id="{8735A508-2662-409F-B5A3-AEA22CE92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nip Single Corner Rectangle 17">
            <a:extLst>
              <a:ext uri="{FF2B5EF4-FFF2-40B4-BE49-F238E27FC236}">
                <a16:creationId xmlns:a16="http://schemas.microsoft.com/office/drawing/2014/main" id="{CB8B592B-E5AA-4055-8CB3-6AEDB35AD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12188825" cy="6857999"/>
          </a:xfrm>
          <a:prstGeom prst="snip1Rect">
            <a:avLst>
              <a:gd name="adj" fmla="val 38352"/>
            </a:avLst>
          </a:prstGeom>
          <a:gradFill>
            <a:gsLst>
              <a:gs pos="10000">
                <a:schemeClr val="dk2">
                  <a:tint val="97000"/>
                  <a:hueMod val="92000"/>
                  <a:satMod val="169000"/>
                  <a:lumMod val="164000"/>
                  <a:alpha val="70000"/>
                </a:schemeClr>
              </a:gs>
              <a:gs pos="100000">
                <a:schemeClr val="dk2">
                  <a:shade val="96000"/>
                  <a:satMod val="120000"/>
                  <a:lumMod val="90000"/>
                  <a:alpha val="80000"/>
                </a:schemeClr>
              </a:gs>
            </a:gsLst>
          </a:gradFill>
          <a:ln>
            <a:noFill/>
          </a:ln>
          <a:effectLst/>
        </p:spPr>
        <p:style>
          <a:lnRef idx="2">
            <a:schemeClr val="accent1">
              <a:shade val="50000"/>
            </a:schemeClr>
          </a:lnRef>
          <a:fillRef idx="1002">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013EFEF-0F00-C265-E196-4D58BA737F1B}"/>
              </a:ext>
            </a:extLst>
          </p:cNvPr>
          <p:cNvSpPr>
            <a:spLocks noGrp="1"/>
          </p:cNvSpPr>
          <p:nvPr>
            <p:ph type="title"/>
          </p:nvPr>
        </p:nvSpPr>
        <p:spPr>
          <a:xfrm>
            <a:off x="684212" y="4487332"/>
            <a:ext cx="8534400" cy="1507067"/>
          </a:xfrm>
        </p:spPr>
        <p:txBody>
          <a:bodyPr>
            <a:normAutofit/>
          </a:bodyPr>
          <a:lstStyle/>
          <a:p>
            <a:r>
              <a:rPr lang="en-US" dirty="0"/>
              <a:t>Development Challenges</a:t>
            </a:r>
            <a:br>
              <a:rPr lang="en-US" dirty="0"/>
            </a:br>
            <a:r>
              <a:rPr lang="en-US" dirty="0"/>
              <a:t>&amp; Remaining Issues</a:t>
            </a:r>
          </a:p>
        </p:txBody>
      </p:sp>
      <p:sp>
        <p:nvSpPr>
          <p:cNvPr id="3" name="Content Placeholder 2">
            <a:extLst>
              <a:ext uri="{FF2B5EF4-FFF2-40B4-BE49-F238E27FC236}">
                <a16:creationId xmlns:a16="http://schemas.microsoft.com/office/drawing/2014/main" id="{003CE947-4AF7-DFF6-15B3-B39DE0F695AC}"/>
              </a:ext>
            </a:extLst>
          </p:cNvPr>
          <p:cNvSpPr>
            <a:spLocks noGrp="1"/>
          </p:cNvSpPr>
          <p:nvPr>
            <p:ph idx="1"/>
          </p:nvPr>
        </p:nvSpPr>
        <p:spPr>
          <a:xfrm>
            <a:off x="684212" y="685800"/>
            <a:ext cx="8534400" cy="3615267"/>
          </a:xfrm>
        </p:spPr>
        <p:txBody>
          <a:bodyPr>
            <a:normAutofit/>
          </a:bodyPr>
          <a:lstStyle/>
          <a:p>
            <a:pPr>
              <a:buSzPct val="70000"/>
              <a:buFont typeface="Century Gothic" panose="020B0502020202020204" pitchFamily="34" charset="0"/>
              <a:buChar char="►"/>
            </a:pPr>
            <a:r>
              <a:rPr lang="en-US" sz="2800" dirty="0">
                <a:solidFill>
                  <a:schemeClr val="tx1"/>
                </a:solidFill>
              </a:rPr>
              <a:t>Handling states in a proper manner</a:t>
            </a:r>
          </a:p>
          <a:p>
            <a:pPr lvl="1">
              <a:buSzPct val="70000"/>
              <a:buFont typeface="Century Gothic" panose="020B0502020202020204" pitchFamily="34" charset="0"/>
              <a:buChar char="►"/>
            </a:pPr>
            <a:r>
              <a:rPr lang="en-US" sz="2600" dirty="0">
                <a:solidFill>
                  <a:schemeClr val="tx1"/>
                </a:solidFill>
              </a:rPr>
              <a:t>How they interact with </a:t>
            </a:r>
            <a:r>
              <a:rPr lang="en-US" sz="2600" dirty="0" err="1">
                <a:solidFill>
                  <a:schemeClr val="tx1"/>
                </a:solidFill>
              </a:rPr>
              <a:t>useEffect</a:t>
            </a:r>
            <a:r>
              <a:rPr lang="en-US" sz="2600" dirty="0">
                <a:solidFill>
                  <a:schemeClr val="tx1"/>
                </a:solidFill>
              </a:rPr>
              <a:t>()</a:t>
            </a:r>
          </a:p>
          <a:p>
            <a:pPr>
              <a:buSzPct val="70000"/>
              <a:buFont typeface="Century Gothic" panose="020B0502020202020204" pitchFamily="34" charset="0"/>
              <a:buChar char="►"/>
            </a:pPr>
            <a:r>
              <a:rPr lang="en-US" sz="2800" dirty="0">
                <a:solidFill>
                  <a:schemeClr val="tx1"/>
                </a:solidFill>
              </a:rPr>
              <a:t>Child Routes</a:t>
            </a:r>
          </a:p>
          <a:p>
            <a:pPr>
              <a:buSzPct val="70000"/>
              <a:buFont typeface="Century Gothic" panose="020B0502020202020204" pitchFamily="34" charset="0"/>
              <a:buChar char="►"/>
            </a:pPr>
            <a:endParaRPr lang="en-US" sz="2800" dirty="0">
              <a:solidFill>
                <a:schemeClr val="tx1"/>
              </a:solidFill>
            </a:endParaRPr>
          </a:p>
          <a:p>
            <a:pPr>
              <a:buSzPct val="70000"/>
              <a:buFont typeface="Century Gothic" panose="020B0502020202020204" pitchFamily="34" charset="0"/>
              <a:buChar char="►"/>
            </a:pPr>
            <a:r>
              <a:rPr lang="en-US" sz="2800" dirty="0">
                <a:solidFill>
                  <a:schemeClr val="tx1"/>
                </a:solidFill>
              </a:rPr>
              <a:t>The home page is not finished</a:t>
            </a:r>
          </a:p>
        </p:txBody>
      </p:sp>
      <p:grpSp>
        <p:nvGrpSpPr>
          <p:cNvPr id="48" name="Group 47">
            <a:extLst>
              <a:ext uri="{FF2B5EF4-FFF2-40B4-BE49-F238E27FC236}">
                <a16:creationId xmlns:a16="http://schemas.microsoft.com/office/drawing/2014/main" id="{6E8443E6-406A-4E9D-BBDF-18D82C7E57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97444" y="2963333"/>
            <a:ext cx="2981858" cy="3208867"/>
            <a:chOff x="9206969" y="2963333"/>
            <a:chExt cx="2981858" cy="3208867"/>
          </a:xfrm>
        </p:grpSpPr>
        <p:cxnSp>
          <p:nvCxnSpPr>
            <p:cNvPr id="49" name="Straight Connector 48">
              <a:extLst>
                <a:ext uri="{FF2B5EF4-FFF2-40B4-BE49-F238E27FC236}">
                  <a16:creationId xmlns:a16="http://schemas.microsoft.com/office/drawing/2014/main" id="{31BA182A-2104-4C55-A000-6A17CB398C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7FCCA59-6939-4760-9F82-2FC2E686F5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0FB56C56-4387-44BD-B03A-5191625A5E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B2F6CE9C-E697-4BCF-9715-53021444C4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25D51363-57A9-46E1-8441-64EAF401C3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870891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a:extLst>
            <a:ext uri="{FF2B5EF4-FFF2-40B4-BE49-F238E27FC236}">
              <a16:creationId xmlns:a16="http://schemas.microsoft.com/office/drawing/2014/main" id="{21E69037-ED7E-EB0D-768E-57CB26BCADA6}"/>
            </a:ext>
          </a:extLst>
        </p:cNvPr>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B9403C7F-76AE-4587-92A2-D4E41EBE6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ACEE11-C2DE-351A-8B51-0FB4B64DE52E}"/>
              </a:ext>
            </a:extLst>
          </p:cNvPr>
          <p:cNvSpPr>
            <a:spLocks noGrp="1"/>
          </p:cNvSpPr>
          <p:nvPr>
            <p:ph type="title"/>
          </p:nvPr>
        </p:nvSpPr>
        <p:spPr>
          <a:xfrm>
            <a:off x="4024203" y="4984911"/>
            <a:ext cx="5627158" cy="1246553"/>
          </a:xfrm>
        </p:spPr>
        <p:txBody>
          <a:bodyPr>
            <a:normAutofit/>
          </a:bodyPr>
          <a:lstStyle/>
          <a:p>
            <a:r>
              <a:rPr lang="en-US" dirty="0"/>
              <a:t>Lessons Learned</a:t>
            </a:r>
          </a:p>
        </p:txBody>
      </p:sp>
      <p:pic>
        <p:nvPicPr>
          <p:cNvPr id="16" name="Picture 15">
            <a:extLst>
              <a:ext uri="{FF2B5EF4-FFF2-40B4-BE49-F238E27FC236}">
                <a16:creationId xmlns:a16="http://schemas.microsoft.com/office/drawing/2014/main" id="{339D6B13-99E9-FDDC-24E5-3B1E0DE6174A}"/>
              </a:ext>
              <a:ext uri="{C183D7F6-B498-43B3-948B-1728B52AA6E4}">
                <adec:decorative xmlns:adec="http://schemas.microsoft.com/office/drawing/2017/decorative" val="1"/>
              </a:ext>
            </a:extLst>
          </p:cNvPr>
          <p:cNvPicPr>
            <a:picLocks noChangeAspect="1"/>
          </p:cNvPicPr>
          <p:nvPr/>
        </p:nvPicPr>
        <p:blipFill rotWithShape="1">
          <a:blip r:embed="rId3"/>
          <a:srcRect l="33333" r="32581" b="-1"/>
          <a:stretch>
            <a:fillRect/>
          </a:stretch>
        </p:blipFill>
        <p:spPr>
          <a:xfrm>
            <a:off x="831" y="10"/>
            <a:ext cx="3502025" cy="6857990"/>
          </a:xfrm>
          <a:prstGeom prst="rect">
            <a:avLst/>
          </a:prstGeom>
          <a:effectLst>
            <a:innerShdw blurRad="57150" dist="38100" dir="14460000">
              <a:prstClr val="black">
                <a:alpha val="70000"/>
              </a:prstClr>
            </a:innerShdw>
          </a:effectLst>
        </p:spPr>
      </p:pic>
      <p:sp>
        <p:nvSpPr>
          <p:cNvPr id="3" name="Content Placeholder 2">
            <a:extLst>
              <a:ext uri="{FF2B5EF4-FFF2-40B4-BE49-F238E27FC236}">
                <a16:creationId xmlns:a16="http://schemas.microsoft.com/office/drawing/2014/main" id="{5816B2AF-13E4-51FF-54B7-73E1444E345C}"/>
              </a:ext>
            </a:extLst>
          </p:cNvPr>
          <p:cNvSpPr>
            <a:spLocks noGrp="1"/>
          </p:cNvSpPr>
          <p:nvPr>
            <p:ph idx="1"/>
          </p:nvPr>
        </p:nvSpPr>
        <p:spPr>
          <a:xfrm>
            <a:off x="3884612" y="685800"/>
            <a:ext cx="6626072" cy="4191000"/>
          </a:xfrm>
        </p:spPr>
        <p:txBody>
          <a:bodyPr>
            <a:normAutofit/>
          </a:bodyPr>
          <a:lstStyle/>
          <a:p>
            <a:pPr>
              <a:buSzPct val="70000"/>
              <a:buFont typeface="Century Gothic" panose="020B0502020202020204" pitchFamily="34" charset="0"/>
              <a:buChar char="►"/>
            </a:pPr>
            <a:r>
              <a:rPr lang="en-US" sz="2800" dirty="0"/>
              <a:t>How JavaScript frameworks are utilized in the technology stack</a:t>
            </a:r>
          </a:p>
          <a:p>
            <a:pPr lvl="1">
              <a:buSzPct val="70000"/>
              <a:buFont typeface="Century Gothic" panose="020B0502020202020204" pitchFamily="34" charset="0"/>
              <a:buChar char="►"/>
            </a:pPr>
            <a:r>
              <a:rPr lang="en-US" sz="2400" dirty="0"/>
              <a:t>Interacting with REST APIs</a:t>
            </a:r>
          </a:p>
          <a:p>
            <a:pPr lvl="1">
              <a:buSzPct val="70000"/>
              <a:buFont typeface="Century Gothic" panose="020B0502020202020204" pitchFamily="34" charset="0"/>
              <a:buChar char="►"/>
            </a:pPr>
            <a:r>
              <a:rPr lang="en-US" sz="2400" dirty="0"/>
              <a:t>Providing users with a responsive website design</a:t>
            </a:r>
          </a:p>
          <a:p>
            <a:pPr>
              <a:buSzPct val="70000"/>
              <a:buFont typeface="Century Gothic" panose="020B0502020202020204" pitchFamily="34" charset="0"/>
              <a:buChar char="►"/>
            </a:pPr>
            <a:r>
              <a:rPr lang="en-US" sz="2800" dirty="0"/>
              <a:t>TypeScript</a:t>
            </a:r>
          </a:p>
          <a:p>
            <a:pPr lvl="1">
              <a:buSzPct val="70000"/>
              <a:buFont typeface="Century Gothic" panose="020B0502020202020204" pitchFamily="34" charset="0"/>
              <a:buChar char="►"/>
            </a:pPr>
            <a:r>
              <a:rPr lang="en-US" sz="2400" dirty="0"/>
              <a:t>Transferrable since it is used in other frameworks as well</a:t>
            </a:r>
          </a:p>
        </p:txBody>
      </p:sp>
      <p:grpSp>
        <p:nvGrpSpPr>
          <p:cNvPr id="46" name="Group 45">
            <a:extLst>
              <a:ext uri="{FF2B5EF4-FFF2-40B4-BE49-F238E27FC236}">
                <a16:creationId xmlns:a16="http://schemas.microsoft.com/office/drawing/2014/main" id="{D6C71778-3DDA-4748-AEBB-2A4B750163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7" name="Straight Connector 46">
              <a:extLst>
                <a:ext uri="{FF2B5EF4-FFF2-40B4-BE49-F238E27FC236}">
                  <a16:creationId xmlns:a16="http://schemas.microsoft.com/office/drawing/2014/main" id="{BA1F5C7D-5183-424E-BD72-BBFC59C5A2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B848F76E-D8DE-4826-901B-4E4090240E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FAE84420-E672-4A16-8384-42BDDC4A96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044D91EB-FA8D-4FD3-88F8-053F9962B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756B711F-46BD-4789-926C-CF2F01F71D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71199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402114-8993-8569-8AA2-04C95A2F1BE2}"/>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SERMON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1">
            <a:hlinkClick r:id="" action="ppaction://media"/>
            <a:extLst>
              <a:ext uri="{FF2B5EF4-FFF2-40B4-BE49-F238E27FC236}">
                <a16:creationId xmlns:a16="http://schemas.microsoft.com/office/drawing/2014/main" id="{8B7C18FD-025F-7F8F-93D9-68315BB6F12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7888" b="8205"/>
          <a:stretch>
            <a:fillRect/>
          </a:stretch>
        </p:blipFill>
        <p:spPr>
          <a:xfrm>
            <a:off x="1101217" y="1312790"/>
            <a:ext cx="5450437" cy="3902702"/>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16601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0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436BD31-3305-D16A-46D8-9DB0D5B321A1}"/>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162592-5A42-59A7-740F-1AD9A960CA66}"/>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SONG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2">
            <a:hlinkClick r:id="" action="ppaction://media"/>
            <a:extLst>
              <a:ext uri="{FF2B5EF4-FFF2-40B4-BE49-F238E27FC236}">
                <a16:creationId xmlns:a16="http://schemas.microsoft.com/office/drawing/2014/main" id="{93342499-C5CE-2261-F42A-9C250912E1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8535" b="8588"/>
          <a:stretch>
            <a:fillRect/>
          </a:stretch>
        </p:blipFill>
        <p:spPr>
          <a:xfrm>
            <a:off x="1101217" y="1303340"/>
            <a:ext cx="5450437" cy="3921602"/>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563151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F32478-1F9B-5681-D536-27B9D67F036D}"/>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E01020-197A-E34B-1033-5F8D437F3D4F}"/>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VERSE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3">
            <a:hlinkClick r:id="" action="ppaction://media"/>
            <a:extLst>
              <a:ext uri="{FF2B5EF4-FFF2-40B4-BE49-F238E27FC236}">
                <a16:creationId xmlns:a16="http://schemas.microsoft.com/office/drawing/2014/main" id="{0393F06A-0187-0B37-D16D-CB3C776D294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7888" b="7821"/>
          <a:stretch>
            <a:fillRect/>
          </a:stretch>
        </p:blipFill>
        <p:spPr>
          <a:xfrm>
            <a:off x="1101217" y="1304628"/>
            <a:ext cx="5450437" cy="3919026"/>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0507367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CF16B-F1A2-8EC4-64C0-492EA98E85F6}"/>
              </a:ext>
            </a:extLst>
          </p:cNvPr>
          <p:cNvSpPr>
            <a:spLocks noGrp="1"/>
          </p:cNvSpPr>
          <p:nvPr>
            <p:ph type="title"/>
          </p:nvPr>
        </p:nvSpPr>
        <p:spPr/>
        <p:txBody>
          <a:bodyPr/>
          <a:lstStyle/>
          <a:p>
            <a:r>
              <a:rPr lang="en-US" dirty="0"/>
              <a:t>Website accessibility from a Christian perspective</a:t>
            </a:r>
          </a:p>
        </p:txBody>
      </p:sp>
      <p:sp>
        <p:nvSpPr>
          <p:cNvPr id="3" name="Content Placeholder 2">
            <a:extLst>
              <a:ext uri="{FF2B5EF4-FFF2-40B4-BE49-F238E27FC236}">
                <a16:creationId xmlns:a16="http://schemas.microsoft.com/office/drawing/2014/main" id="{2024E9BB-B59A-8995-9726-3C9BCE345F72}"/>
              </a:ext>
            </a:extLst>
          </p:cNvPr>
          <p:cNvSpPr>
            <a:spLocks noGrp="1"/>
          </p:cNvSpPr>
          <p:nvPr>
            <p:ph sz="half" idx="1"/>
          </p:nvPr>
        </p:nvSpPr>
        <p:spPr/>
        <p:txBody>
          <a:bodyPr>
            <a:noAutofit/>
          </a:bodyPr>
          <a:lstStyle/>
          <a:p>
            <a:r>
              <a:rPr lang="en-US" dirty="0"/>
              <a:t>Practicing hospitality is a duty of the church</a:t>
            </a:r>
          </a:p>
          <a:p>
            <a:r>
              <a:rPr lang="en-US" dirty="0"/>
              <a:t>Scripture emphasizes the importance of caring for the vulnerable: “the least of these” (Matthew 25:35-40)</a:t>
            </a:r>
          </a:p>
        </p:txBody>
      </p:sp>
      <p:sp>
        <p:nvSpPr>
          <p:cNvPr id="4" name="Content Placeholder 3">
            <a:extLst>
              <a:ext uri="{FF2B5EF4-FFF2-40B4-BE49-F238E27FC236}">
                <a16:creationId xmlns:a16="http://schemas.microsoft.com/office/drawing/2014/main" id="{EFFFE057-3925-0C9F-BAA3-2A9F533BE56D}"/>
              </a:ext>
            </a:extLst>
          </p:cNvPr>
          <p:cNvSpPr>
            <a:spLocks noGrp="1"/>
          </p:cNvSpPr>
          <p:nvPr>
            <p:ph sz="half" idx="2"/>
          </p:nvPr>
        </p:nvSpPr>
        <p:spPr/>
        <p:txBody>
          <a:bodyPr/>
          <a:lstStyle/>
          <a:p>
            <a:r>
              <a:rPr lang="en-US" sz="2400" dirty="0"/>
              <a:t>Best practices:</a:t>
            </a:r>
          </a:p>
          <a:p>
            <a:pPr lvl="1"/>
            <a:r>
              <a:rPr lang="en-US" dirty="0"/>
              <a:t>Alternate text: used by screen-readers for visually-impaired users</a:t>
            </a:r>
          </a:p>
          <a:p>
            <a:pPr lvl="1"/>
            <a:r>
              <a:rPr lang="en-US" dirty="0"/>
              <a:t>High-contrast colors for visually-impaired users</a:t>
            </a:r>
          </a:p>
          <a:p>
            <a:pPr lvl="1"/>
            <a:r>
              <a:rPr lang="en-US" dirty="0"/>
              <a:t>Keyboard navigation for users with motor disabilities</a:t>
            </a:r>
          </a:p>
        </p:txBody>
      </p:sp>
    </p:spTree>
    <p:extLst>
      <p:ext uri="{BB962C8B-B14F-4D97-AF65-F5344CB8AC3E}">
        <p14:creationId xmlns:p14="http://schemas.microsoft.com/office/powerpoint/2010/main" val="15170710"/>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B414F3-C833-4395-8C69-0E806C51817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3.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 design</Template>
  <TotalTime>430</TotalTime>
  <Words>750</Words>
  <Application>Microsoft Office PowerPoint</Application>
  <PresentationFormat>Widescreen</PresentationFormat>
  <Paragraphs>68</Paragraphs>
  <Slides>8</Slides>
  <Notes>8</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Century Gothic</vt:lpstr>
      <vt:lpstr>Wingdings 3</vt:lpstr>
      <vt:lpstr>Slice</vt:lpstr>
      <vt:lpstr>Eastern Ridge Church App</vt:lpstr>
      <vt:lpstr>Objectives</vt:lpstr>
      <vt:lpstr>Development Challenges &amp; Remaining Issues</vt:lpstr>
      <vt:lpstr>Lessons Learned</vt:lpstr>
      <vt:lpstr>Application: SERMON CRUD OPERATIONS</vt:lpstr>
      <vt:lpstr>Application: SONG CRUD OPERATIONS</vt:lpstr>
      <vt:lpstr>Application: VERSE CRUD OPERATIONS</vt:lpstr>
      <vt:lpstr>Website accessibility from a Christian perspective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Danielle DeSilvio</dc:creator>
  <cp:lastModifiedBy>Danielle DeSilvio</cp:lastModifiedBy>
  <cp:revision>5</cp:revision>
  <dcterms:created xsi:type="dcterms:W3CDTF">2025-10-26T21:23:49Z</dcterms:created>
  <dcterms:modified xsi:type="dcterms:W3CDTF">2025-10-27T06:50:22Z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